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67" r:id="rId2"/>
    <p:sldId id="268" r:id="rId3"/>
    <p:sldId id="276" r:id="rId4"/>
    <p:sldId id="269" r:id="rId5"/>
    <p:sldId id="259" r:id="rId6"/>
    <p:sldId id="270" r:id="rId7"/>
    <p:sldId id="260" r:id="rId8"/>
    <p:sldId id="275" r:id="rId9"/>
    <p:sldId id="266" r:id="rId10"/>
    <p:sldId id="279" r:id="rId11"/>
    <p:sldId id="257" r:id="rId12"/>
    <p:sldId id="258" r:id="rId13"/>
    <p:sldId id="278" r:id="rId14"/>
    <p:sldId id="277" r:id="rId15"/>
    <p:sldId id="273" r:id="rId16"/>
    <p:sldId id="280" r:id="rId17"/>
    <p:sldId id="274" r:id="rId18"/>
    <p:sldId id="263" r:id="rId19"/>
    <p:sldId id="262" r:id="rId20"/>
    <p:sldId id="271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9" autoAdjust="0"/>
    <p:restoredTop sz="86429" autoAdjust="0"/>
  </p:normalViewPr>
  <p:slideViewPr>
    <p:cSldViewPr>
      <p:cViewPr varScale="1">
        <p:scale>
          <a:sx n="80" d="100"/>
          <a:sy n="80" d="100"/>
        </p:scale>
        <p:origin x="-10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AF3239-D4A2-4980-8949-1BBDB1CC4F7C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6B1FF1-ABE6-4B20-AE51-1259479D049E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B1FF1-ABE6-4B20-AE51-1259479D049E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5A64FB2-EBF2-49C8-B98C-08EE54620195}" type="datetimeFigureOut">
              <a:rPr lang="en-US" smtClean="0"/>
              <a:pPr/>
              <a:t>12/7/2009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EBD155-0BBE-4146-99AB-645E1DF6162B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HELICOPTER PESTICIDE APPLICATION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NONE OF THE MYTHS.</a:t>
            </a:r>
          </a:p>
          <a:p>
            <a:r>
              <a:rPr lang="en-CA" sz="3200" dirty="0" smtClean="0"/>
              <a:t>JUST THE FACTS.</a:t>
            </a:r>
            <a:endParaRPr lang="en-CA" sz="3200" dirty="0"/>
          </a:p>
        </p:txBody>
      </p:sp>
    </p:spTree>
  </p:cSld>
  <p:clrMapOvr>
    <a:masterClrMapping/>
  </p:clrMapOvr>
  <p:transition advTm="861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CHOOSE AERIAL APPLICATION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Timely applications not affected by wet ground conditions.</a:t>
            </a:r>
          </a:p>
          <a:p>
            <a:r>
              <a:rPr lang="en-CA" dirty="0" smtClean="0"/>
              <a:t>Large acreage coverage in short time frame.</a:t>
            </a:r>
          </a:p>
          <a:p>
            <a:r>
              <a:rPr lang="en-CA" dirty="0" smtClean="0"/>
              <a:t>No soil compaction.</a:t>
            </a:r>
          </a:p>
          <a:p>
            <a:r>
              <a:rPr lang="en-CA" dirty="0" smtClean="0"/>
              <a:t>No production loss from tramping.</a:t>
            </a:r>
          </a:p>
          <a:p>
            <a:r>
              <a:rPr lang="en-CA" dirty="0" smtClean="0"/>
              <a:t>No fungal disease spread from field to field.</a:t>
            </a:r>
          </a:p>
          <a:p>
            <a:r>
              <a:rPr lang="en-CA" dirty="0" smtClean="0"/>
              <a:t>No damage to stock or tassel.</a:t>
            </a:r>
            <a:endParaRPr lang="en-CA" dirty="0"/>
          </a:p>
        </p:txBody>
      </p:sp>
    </p:spTree>
  </p:cSld>
  <p:clrMapOvr>
    <a:masterClrMapping/>
  </p:clrMapOvr>
  <p:transition advTm="13775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pzimmer\My Documents\My Pictures\R-44 Belly Pod Spray System\IMG_1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Tm="674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     WHY CHOOSE HELICOPTER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Excellent coverage especially in smaller or irregular fields.</a:t>
            </a:r>
          </a:p>
          <a:p>
            <a:r>
              <a:rPr lang="en-CA" dirty="0" smtClean="0"/>
              <a:t>Ability to manoeuvre around obstacles and irregular boundaries due to slower flight speeds.</a:t>
            </a:r>
          </a:p>
          <a:p>
            <a:r>
              <a:rPr lang="en-CA" dirty="0" smtClean="0"/>
              <a:t>No airstrips required.</a:t>
            </a:r>
          </a:p>
          <a:p>
            <a:r>
              <a:rPr lang="en-CA" dirty="0" smtClean="0"/>
              <a:t>Usually exceeds production of fixed wing counterpart on most fields when factoring in ferry time.</a:t>
            </a:r>
          </a:p>
          <a:p>
            <a:r>
              <a:rPr lang="en-CA" dirty="0" smtClean="0"/>
              <a:t>Where obstacles exist helicopters are able to get to optimum spray height quicker and remain at that height longer when exiting the field resulting in better coverage. </a:t>
            </a:r>
            <a:endParaRPr lang="en-CA" dirty="0"/>
          </a:p>
        </p:txBody>
      </p:sp>
    </p:spTree>
  </p:cSld>
  <p:clrMapOvr>
    <a:masterClrMapping/>
  </p:clrMapOvr>
  <p:transition advTm="25678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85786" y="5786454"/>
            <a:ext cx="542928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Zimmer Air Services Mix &amp; Load Setup</a:t>
            </a:r>
            <a:endParaRPr lang="en-CA" sz="2400" dirty="0"/>
          </a:p>
        </p:txBody>
      </p:sp>
    </p:spTree>
  </p:cSld>
  <p:clrMapOvr>
    <a:masterClrMapping/>
  </p:clrMapOvr>
  <p:transition advTm="8705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   WHY CHOOSE ZIMMER AIR SERVICES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34 years of service to the farmer &amp; agribusiness. </a:t>
            </a:r>
          </a:p>
          <a:p>
            <a:r>
              <a:rPr lang="en-CA" dirty="0" smtClean="0"/>
              <a:t>Over 3,000,000 </a:t>
            </a:r>
            <a:r>
              <a:rPr lang="en-CA" dirty="0" err="1" smtClean="0"/>
              <a:t>ag</a:t>
            </a:r>
            <a:r>
              <a:rPr lang="en-CA" dirty="0" smtClean="0"/>
              <a:t>/forestry acres sprayed.</a:t>
            </a:r>
          </a:p>
          <a:p>
            <a:r>
              <a:rPr lang="en-CA" dirty="0" smtClean="0"/>
              <a:t>Highly trained &amp; experienced crews.</a:t>
            </a:r>
          </a:p>
          <a:p>
            <a:r>
              <a:rPr lang="en-CA" dirty="0" smtClean="0"/>
              <a:t>Modern, well maintained aircraft equipped with the latest in GPS spray guidance technology.</a:t>
            </a:r>
          </a:p>
          <a:p>
            <a:r>
              <a:rPr lang="en-CA" dirty="0" smtClean="0"/>
              <a:t>Transport Canada Licensed Air Operator.</a:t>
            </a:r>
          </a:p>
          <a:p>
            <a:r>
              <a:rPr lang="en-CA" dirty="0" smtClean="0"/>
              <a:t>Fully insured – 5M public liability/500K drift.</a:t>
            </a:r>
          </a:p>
          <a:p>
            <a:r>
              <a:rPr lang="en-CA" dirty="0" smtClean="0"/>
              <a:t>Multiple ship fleet ensures timely applications.</a:t>
            </a:r>
          </a:p>
          <a:p>
            <a:r>
              <a:rPr lang="en-CA" dirty="0" smtClean="0"/>
              <a:t>Proven safety and satisfaction record.</a:t>
            </a:r>
          </a:p>
          <a:p>
            <a:r>
              <a:rPr lang="en-CA" dirty="0" smtClean="0"/>
              <a:t>Competitive pricing with other applicators.</a:t>
            </a:r>
            <a:endParaRPr lang="en-CA" dirty="0"/>
          </a:p>
        </p:txBody>
      </p:sp>
    </p:spTree>
  </p:cSld>
  <p:clrMapOvr>
    <a:masterClrMapping/>
  </p:clrMapOvr>
  <p:transition advTm="16848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28596" y="5929330"/>
            <a:ext cx="621510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           Headline Application on Corn</a:t>
            </a:r>
            <a:endParaRPr lang="en-CA" sz="2400" dirty="0"/>
          </a:p>
        </p:txBody>
      </p:sp>
    </p:spTree>
  </p:cSld>
  <p:clrMapOvr>
    <a:masterClrMapping/>
  </p:clrMapOvr>
  <p:transition advTm="10733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6" y="0"/>
            <a:ext cx="10972800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14282" y="5357826"/>
            <a:ext cx="907262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Ground transport ensures we can get to the field earlier, start spraying earlier and work later.</a:t>
            </a:r>
          </a:p>
          <a:p>
            <a:r>
              <a:rPr lang="en-CA" dirty="0" smtClean="0"/>
              <a:t>It also cuts down on operating costs, so we can remain competitive with other modes of aerial application.</a:t>
            </a:r>
          </a:p>
        </p:txBody>
      </p:sp>
    </p:spTree>
  </p:cSld>
  <p:clrMapOvr>
    <a:masterClrMapping/>
  </p:clrMapOvr>
  <p:transition advTm="1106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9218" name="Picture 2" descr="C:\Documents and Settings\pzimmer\My Documents\My Pictures\Ag Nav\IMG_05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89100" y="2249488"/>
            <a:ext cx="5765800" cy="4324350"/>
          </a:xfrm>
          <a:prstGeom prst="rect">
            <a:avLst/>
          </a:prstGeom>
          <a:noFill/>
        </p:spPr>
      </p:pic>
      <p:pic>
        <p:nvPicPr>
          <p:cNvPr id="9219" name="Picture 3" descr="C:\Documents and Settings\pzimmer\My Documents\My Pictures\Ag Nav\IMG_0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C:\Documents and Settings\pzimmer\My Documents\My Pictures\Ag Nav\IMG_05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1" name="Picture 5" descr="C:\Documents and Settings\pzimmer\My Documents\My Pictures\Ag Nav\IMG_05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2" name="Picture 6" descr="C:\Documents and Settings\pzimmer\My Documents\My Pictures\Ag Nav\IMG_05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C:\Documents and Settings\pzimmer\My Documents\My Pictures\Ag Nav\IMG_05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707229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57158" y="6143644"/>
            <a:ext cx="85725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   Helicopter cockpit with moving map, track spacing light bar, &amp; flow monitor.</a:t>
            </a:r>
            <a:endParaRPr lang="en-CA" dirty="0"/>
          </a:p>
        </p:txBody>
      </p:sp>
    </p:spTree>
  </p:cSld>
  <p:clrMapOvr>
    <a:masterClrMapping/>
  </p:clrMapOvr>
  <p:transition advTm="7769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Onboard Real time GIS Data to ensure complete coverage of crop.</a:t>
            </a:r>
            <a:endParaRPr lang="en-CA" dirty="0"/>
          </a:p>
        </p:txBody>
      </p:sp>
      <p:pic>
        <p:nvPicPr>
          <p:cNvPr id="16386" name="Picture 2" descr="C:\Documents and Settings\pzimmer\My Documents\My Pictures\Ag Nav\IMG_05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533650"/>
            <a:ext cx="5765800" cy="43243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857752" y="5500702"/>
            <a:ext cx="13573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Swath</a:t>
            </a:r>
          </a:p>
          <a:p>
            <a:r>
              <a:rPr lang="en-CA" sz="1400" dirty="0" smtClean="0"/>
              <a:t>Ground Speed</a:t>
            </a:r>
          </a:p>
          <a:p>
            <a:r>
              <a:rPr lang="en-CA" sz="1400" dirty="0" smtClean="0"/>
              <a:t>Acres sprayed</a:t>
            </a:r>
            <a:endParaRPr lang="en-CA" sz="1400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5500694" y="5572140"/>
            <a:ext cx="78581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072198" y="5786454"/>
            <a:ext cx="21431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072198" y="607220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8268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1600" dirty="0" smtClean="0"/>
              <a:t>ALL HELICOPTER APPLICATORS ARE NOT CREATED EQUAL!</a:t>
            </a:r>
            <a:endParaRPr lang="en-CA" sz="1600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The operator of this helicopter, “NOT ZIMMER AIR” clearly demonstrates their lack of understanding of the principles of calibration and  basic aerial application principles.</a:t>
            </a:r>
          </a:p>
          <a:p>
            <a:endParaRPr lang="en-CA" dirty="0" smtClean="0"/>
          </a:p>
          <a:p>
            <a:r>
              <a:rPr lang="en-CA" dirty="0" smtClean="0"/>
              <a:t>High Application Pressure</a:t>
            </a:r>
          </a:p>
          <a:p>
            <a:r>
              <a:rPr lang="en-CA" dirty="0" smtClean="0"/>
              <a:t>                         +</a:t>
            </a:r>
          </a:p>
          <a:p>
            <a:r>
              <a:rPr lang="en-CA" dirty="0" smtClean="0"/>
              <a:t>Incorrect Nozzle Selection</a:t>
            </a:r>
          </a:p>
          <a:p>
            <a:r>
              <a:rPr lang="en-CA" dirty="0" smtClean="0"/>
              <a:t>                          +</a:t>
            </a:r>
          </a:p>
          <a:p>
            <a:r>
              <a:rPr lang="en-CA" dirty="0" smtClean="0"/>
              <a:t>Incorrect Nozzle Placement  =</a:t>
            </a:r>
          </a:p>
          <a:p>
            <a:endParaRPr lang="en-CA" dirty="0" smtClean="0"/>
          </a:p>
          <a:p>
            <a:r>
              <a:rPr lang="en-CA" dirty="0" smtClean="0"/>
              <a:t>Incorrect droplet spectrum (high percentage of fines) resulting in,</a:t>
            </a:r>
          </a:p>
          <a:p>
            <a:endParaRPr lang="en-CA" dirty="0" smtClean="0"/>
          </a:p>
          <a:p>
            <a:r>
              <a:rPr lang="en-CA" dirty="0" smtClean="0"/>
              <a:t>Excessive off target drift,</a:t>
            </a:r>
          </a:p>
          <a:p>
            <a:endParaRPr lang="en-CA" dirty="0" smtClean="0"/>
          </a:p>
          <a:p>
            <a:r>
              <a:rPr lang="en-CA" dirty="0" smtClean="0"/>
              <a:t>Increased  evaporation,</a:t>
            </a:r>
          </a:p>
          <a:p>
            <a:endParaRPr lang="en-CA" dirty="0" smtClean="0"/>
          </a:p>
          <a:p>
            <a:r>
              <a:rPr lang="en-CA" dirty="0" smtClean="0"/>
              <a:t>Reduced active reaching the target vegetation decreasing efficacy.</a:t>
            </a:r>
          </a:p>
          <a:p>
            <a:r>
              <a:rPr lang="en-CA" dirty="0" smtClean="0"/>
              <a:t>                             </a:t>
            </a:r>
            <a:endParaRPr lang="en-CA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-428660" y="1000108"/>
            <a:ext cx="5500726" cy="537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5616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857256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00100" y="5429264"/>
            <a:ext cx="735811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   Another angle of a incorrectly set-up helicopter spray application.</a:t>
            </a:r>
            <a:endParaRPr lang="en-CA" dirty="0"/>
          </a:p>
        </p:txBody>
      </p:sp>
    </p:spTree>
  </p:cSld>
  <p:clrMapOvr>
    <a:masterClrMapping/>
  </p:clrMapOvr>
  <p:transition advTm="10452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Transport Canada Operating Certificate</a:t>
            </a:r>
            <a:endParaRPr lang="en-CA" sz="24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CA" dirty="0" smtClean="0"/>
              <a:t>A number of legal requirements must be in place before operating an aerial spray service.</a:t>
            </a:r>
          </a:p>
          <a:p>
            <a:endParaRPr lang="en-CA" dirty="0" smtClean="0"/>
          </a:p>
          <a:p>
            <a:r>
              <a:rPr lang="en-CA" dirty="0" smtClean="0"/>
              <a:t>Transport Canada Operating Certificate</a:t>
            </a:r>
          </a:p>
          <a:p>
            <a:endParaRPr lang="en-CA" dirty="0" smtClean="0"/>
          </a:p>
          <a:p>
            <a:r>
              <a:rPr lang="en-CA" dirty="0" smtClean="0"/>
              <a:t>Pesticide Applicators License</a:t>
            </a:r>
          </a:p>
          <a:p>
            <a:endParaRPr lang="en-CA" dirty="0" smtClean="0"/>
          </a:p>
          <a:p>
            <a:r>
              <a:rPr lang="en-CA" dirty="0" smtClean="0"/>
              <a:t>Ministry of Environment Operators License</a:t>
            </a:r>
          </a:p>
          <a:p>
            <a:endParaRPr lang="en-CA" dirty="0" smtClean="0"/>
          </a:p>
          <a:p>
            <a:r>
              <a:rPr lang="en-CA" dirty="0" smtClean="0"/>
              <a:t>Insurance</a:t>
            </a:r>
          </a:p>
          <a:p>
            <a:endParaRPr lang="en-CA" dirty="0" smtClean="0"/>
          </a:p>
          <a:p>
            <a:r>
              <a:rPr lang="en-CA" dirty="0" smtClean="0">
                <a:solidFill>
                  <a:srgbClr val="C00000"/>
                </a:solidFill>
              </a:rPr>
              <a:t>Please ask us or your applicator to show proof.</a:t>
            </a:r>
            <a:endParaRPr lang="en-CA" dirty="0">
              <a:solidFill>
                <a:srgbClr val="C00000"/>
              </a:solidFill>
            </a:endParaRPr>
          </a:p>
        </p:txBody>
      </p:sp>
      <p:pic>
        <p:nvPicPr>
          <p:cNvPr id="1536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 rot="10800000">
            <a:off x="0" y="500042"/>
            <a:ext cx="52149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ight Arrow 14"/>
          <p:cNvSpPr/>
          <p:nvPr/>
        </p:nvSpPr>
        <p:spPr>
          <a:xfrm>
            <a:off x="1000100" y="34290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TextBox 15"/>
          <p:cNvSpPr txBox="1"/>
          <p:nvPr/>
        </p:nvSpPr>
        <p:spPr>
          <a:xfrm>
            <a:off x="142844" y="3786190"/>
            <a:ext cx="1500198" cy="64633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AERIAL SPRAYING</a:t>
            </a:r>
            <a:endParaRPr lang="en-CA" dirty="0"/>
          </a:p>
        </p:txBody>
      </p:sp>
    </p:spTree>
  </p:cSld>
  <p:clrMapOvr>
    <a:masterClrMapping/>
  </p:clrMapOvr>
  <p:transition advTm="9516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7158" y="714356"/>
            <a:ext cx="8382000" cy="1285884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If the applicator you hire is not legally operating, their insurance is not valid and you may not be covered.</a:t>
            </a:r>
            <a:endParaRPr lang="en-C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  MOE Operators Certificate</a:t>
            </a:r>
            <a:endParaRPr lang="en-C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CA" dirty="0" smtClean="0"/>
              <a:t>      Certificate of Insurance</a:t>
            </a:r>
            <a:endParaRPr lang="en-CA" dirty="0"/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68964" y="2708275"/>
            <a:ext cx="3065847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06014" y="2708275"/>
            <a:ext cx="3065847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98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Zimmer Air Services Provides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Serviceable helicopter equipped with a properly calibrated spray system.</a:t>
            </a:r>
          </a:p>
          <a:p>
            <a:r>
              <a:rPr lang="en-CA" dirty="0" smtClean="0"/>
              <a:t>GPS Spray Guidance System</a:t>
            </a:r>
          </a:p>
          <a:p>
            <a:r>
              <a:rPr lang="en-CA" dirty="0" smtClean="0"/>
              <a:t>Mix and Load support equipment.</a:t>
            </a:r>
          </a:p>
          <a:p>
            <a:r>
              <a:rPr lang="en-CA" dirty="0" smtClean="0"/>
              <a:t>Water</a:t>
            </a:r>
          </a:p>
          <a:p>
            <a:r>
              <a:rPr lang="en-CA" dirty="0" smtClean="0"/>
              <a:t>All manpower required to carry out the  application.</a:t>
            </a:r>
          </a:p>
          <a:p>
            <a:r>
              <a:rPr lang="en-CA" dirty="0" smtClean="0"/>
              <a:t>Copy of GIS data upon request.</a:t>
            </a:r>
            <a:endParaRPr lang="en-CA" dirty="0"/>
          </a:p>
        </p:txBody>
      </p:sp>
    </p:spTree>
  </p:cSld>
  <p:clrMapOvr>
    <a:masterClrMapping/>
  </p:clrMapOvr>
  <p:transition advTm="11467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6334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5500702"/>
            <a:ext cx="671514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Example of GIS data overlain on Google earth</a:t>
            </a:r>
            <a:r>
              <a:rPr lang="en-CA" dirty="0" smtClean="0"/>
              <a:t>.</a:t>
            </a:r>
            <a:endParaRPr lang="en-CA" dirty="0"/>
          </a:p>
        </p:txBody>
      </p:sp>
      <p:pic>
        <p:nvPicPr>
          <p:cNvPr id="7" name="Picture 6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7" y="504094"/>
            <a:ext cx="8610301" cy="5068046"/>
          </a:xfrm>
          <a:prstGeom prst="rect">
            <a:avLst/>
          </a:prstGeom>
        </p:spPr>
      </p:pic>
    </p:spTree>
  </p:cSld>
  <p:clrMapOvr>
    <a:masterClrMapping/>
  </p:clrMapOvr>
  <p:transition advTm="10031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The Grower Provides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Directions to farm or field.</a:t>
            </a:r>
          </a:p>
          <a:p>
            <a:r>
              <a:rPr lang="en-CA" dirty="0" smtClean="0"/>
              <a:t>A field map &amp; GIS shape file if possible.</a:t>
            </a:r>
          </a:p>
          <a:p>
            <a:r>
              <a:rPr lang="en-CA" dirty="0" smtClean="0"/>
              <a:t>Location on the map of any test strips to be left.</a:t>
            </a:r>
          </a:p>
          <a:p>
            <a:r>
              <a:rPr lang="en-CA" dirty="0" smtClean="0"/>
              <a:t>Mix &amp; Load site, if required.</a:t>
            </a:r>
          </a:p>
          <a:p>
            <a:r>
              <a:rPr lang="en-CA" dirty="0" smtClean="0"/>
              <a:t>Identification of any sensitive areas, </a:t>
            </a:r>
            <a:r>
              <a:rPr lang="en-CA" dirty="0" err="1" smtClean="0"/>
              <a:t>ie</a:t>
            </a:r>
            <a:r>
              <a:rPr lang="en-CA" dirty="0" smtClean="0"/>
              <a:t>. (horse barn) or potential objectors to the spray operation. </a:t>
            </a:r>
          </a:p>
          <a:p>
            <a:r>
              <a:rPr lang="en-CA" dirty="0" smtClean="0"/>
              <a:t>Application spray window timing.</a:t>
            </a:r>
          </a:p>
          <a:p>
            <a:r>
              <a:rPr lang="en-CA" dirty="0" smtClean="0"/>
              <a:t>The correct amount of pesticide.</a:t>
            </a:r>
          </a:p>
          <a:p>
            <a:r>
              <a:rPr lang="en-CA" dirty="0" smtClean="0"/>
              <a:t>Billing and contact information. </a:t>
            </a:r>
            <a:endParaRPr lang="en-CA" dirty="0"/>
          </a:p>
        </p:txBody>
      </p:sp>
    </p:spTree>
  </p:cSld>
  <p:clrMapOvr>
    <a:masterClrMapping/>
  </p:clrMapOvr>
  <p:transition advTm="14367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44" y="0"/>
            <a:ext cx="92868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857224" y="4643446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Photo courtesy of Stephen Denys Pride Seeds.</a:t>
            </a:r>
            <a:endParaRPr lang="en-CA" dirty="0"/>
          </a:p>
        </p:txBody>
      </p:sp>
    </p:spTree>
  </p:cSld>
  <p:clrMapOvr>
    <a:masterClrMapping/>
  </p:clrMapOvr>
  <p:transition advTm="7004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762000" y="1371600"/>
            <a:ext cx="4191000" cy="5334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928662" y="4286256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Crop </a:t>
            </a:r>
            <a:r>
              <a:rPr lang="en-CA" dirty="0"/>
              <a:t>p</a:t>
            </a:r>
            <a:r>
              <a:rPr lang="en-CA" dirty="0" smtClean="0"/>
              <a:t>rotection product applied by Zimmer Air and assessed by Stephen Denys Pride seed rep on his own farm.</a:t>
            </a:r>
            <a:endParaRPr lang="en-CA" dirty="0"/>
          </a:p>
        </p:txBody>
      </p:sp>
    </p:spTree>
  </p:cSld>
  <p:clrMapOvr>
    <a:masterClrMapping/>
  </p:clrMapOvr>
  <p:transition advTm="9266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/>
              <a:t>RESTRICTIONS</a:t>
            </a:r>
            <a:endParaRPr lang="en-CA" sz="3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CA" sz="1600" dirty="0" smtClean="0"/>
              <a:t>Some fields may not be effectively treated by helicopter because of the presence of hydro lines, wind farms, or proximity to human habitation.</a:t>
            </a:r>
          </a:p>
          <a:p>
            <a:endParaRPr lang="en-CA" sz="1600" dirty="0" smtClean="0"/>
          </a:p>
          <a:p>
            <a:r>
              <a:rPr lang="en-CA" sz="1600" dirty="0" smtClean="0"/>
              <a:t>We will accept the application job only if we can be assured that the safety of the pilot, and the public will not be compromised.</a:t>
            </a:r>
          </a:p>
          <a:p>
            <a:endParaRPr lang="en-CA" sz="1600" dirty="0" smtClean="0"/>
          </a:p>
          <a:p>
            <a:r>
              <a:rPr lang="en-CA" sz="1600" dirty="0" smtClean="0"/>
              <a:t>We may also turn the application job down if we cannot be assured that the quality of the application and subsequent results will not be compromised due to the obstructions</a:t>
            </a:r>
            <a:r>
              <a:rPr lang="en-CA" dirty="0" smtClean="0"/>
              <a:t>.</a:t>
            </a:r>
            <a:endParaRPr lang="en-CA" dirty="0"/>
          </a:p>
        </p:txBody>
      </p:sp>
      <p:pic>
        <p:nvPicPr>
          <p:cNvPr id="10242" name="Picture 2" descr="C:\Documents and Settings\pzimmer\My Documents\My Pictures\Ag Nav\IMG_05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788716"/>
            <a:ext cx="5102225" cy="3826669"/>
          </a:xfrm>
          <a:prstGeom prst="rect">
            <a:avLst/>
          </a:prstGeom>
          <a:noFill/>
        </p:spPr>
      </p:pic>
    </p:spTree>
  </p:cSld>
  <p:clrMapOvr>
    <a:masterClrMapping/>
  </p:clrMapOvr>
  <p:transition advTm="9719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CONTACT INFORMATION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2400" dirty="0" smtClean="0"/>
              <a:t>Zimmer Air Services Inc.</a:t>
            </a:r>
          </a:p>
          <a:p>
            <a:pPr>
              <a:buNone/>
            </a:pPr>
            <a:r>
              <a:rPr lang="en-CA" sz="2400" dirty="0" smtClean="0"/>
              <a:t>   9706 Burk Line, </a:t>
            </a:r>
          </a:p>
          <a:p>
            <a:pPr>
              <a:buNone/>
            </a:pPr>
            <a:r>
              <a:rPr lang="en-CA" sz="2400" dirty="0" smtClean="0"/>
              <a:t>   Blenheim</a:t>
            </a:r>
          </a:p>
          <a:p>
            <a:pPr>
              <a:buNone/>
            </a:pPr>
            <a:r>
              <a:rPr lang="en-CA" sz="2400" dirty="0" smtClean="0"/>
              <a:t>   Ontario. N0P 1A0</a:t>
            </a:r>
          </a:p>
          <a:p>
            <a:pPr>
              <a:buNone/>
            </a:pPr>
            <a:endParaRPr lang="en-CA" sz="2400" dirty="0" smtClean="0"/>
          </a:p>
          <a:p>
            <a:pPr>
              <a:buNone/>
            </a:pPr>
            <a:r>
              <a:rPr lang="en-CA" sz="2400" dirty="0" smtClean="0"/>
              <a:t>   1-800-665-5485</a:t>
            </a:r>
          </a:p>
          <a:p>
            <a:pPr>
              <a:buNone/>
            </a:pPr>
            <a:r>
              <a:rPr lang="en-CA" sz="2400" dirty="0" smtClean="0"/>
              <a:t>   1-519-676-9550</a:t>
            </a:r>
          </a:p>
          <a:p>
            <a:pPr>
              <a:buNone/>
            </a:pPr>
            <a:endParaRPr lang="en-CA" sz="2400" dirty="0" smtClean="0"/>
          </a:p>
          <a:p>
            <a:pPr>
              <a:buNone/>
            </a:pPr>
            <a:r>
              <a:rPr lang="en-CA" sz="2400" dirty="0" smtClean="0"/>
              <a:t>  info@zimmerair.com</a:t>
            </a:r>
          </a:p>
          <a:p>
            <a:pPr>
              <a:buNone/>
            </a:pPr>
            <a:endParaRPr lang="en-CA" sz="2400" dirty="0" smtClean="0"/>
          </a:p>
          <a:p>
            <a:pPr>
              <a:buNone/>
            </a:pPr>
            <a:r>
              <a:rPr lang="en-CA" sz="2400" dirty="0" smtClean="0"/>
              <a:t>  www.zimmerair.com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ransition advTm="16677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547</TotalTime>
  <Words>727</Words>
  <Application>Microsoft Office PowerPoint</Application>
  <PresentationFormat>On-screen Show (4:3)</PresentationFormat>
  <Paragraphs>107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Urban</vt:lpstr>
      <vt:lpstr>HELICOPTER PESTICIDE APPLICATION</vt:lpstr>
      <vt:lpstr>WHY CHOOSE AERIAL APPLICATION</vt:lpstr>
      <vt:lpstr>Slide 3</vt:lpstr>
      <vt:lpstr>     WHY CHOOSE HELICOPTER</vt:lpstr>
      <vt:lpstr>Slide 5</vt:lpstr>
      <vt:lpstr>   WHY CHOOSE ZIMMER AIR SERVICES</vt:lpstr>
      <vt:lpstr>Slide 7</vt:lpstr>
      <vt:lpstr>Slide 8</vt:lpstr>
      <vt:lpstr>Slide 9</vt:lpstr>
      <vt:lpstr>Onboard Real time GIS Data to ensure complete coverage of crop.</vt:lpstr>
      <vt:lpstr>ALL HELICOPTER APPLICATORS ARE NOT CREATED EQUAL!</vt:lpstr>
      <vt:lpstr>Slide 12</vt:lpstr>
      <vt:lpstr>Transport Canada Operating Certificate</vt:lpstr>
      <vt:lpstr>If the applicator you hire is not legally operating, their insurance is not valid and you may not be covered.</vt:lpstr>
      <vt:lpstr>What Zimmer Air Services Provides</vt:lpstr>
      <vt:lpstr>Slide 16</vt:lpstr>
      <vt:lpstr>What The Grower Provides</vt:lpstr>
      <vt:lpstr>Slide 18</vt:lpstr>
      <vt:lpstr>Slide 19</vt:lpstr>
      <vt:lpstr>RESTRICTIONS</vt:lpstr>
      <vt:lpstr>CONTACT INFORMATION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Main</dc:creator>
  <cp:lastModifiedBy>SALLY</cp:lastModifiedBy>
  <cp:revision>85</cp:revision>
  <dcterms:created xsi:type="dcterms:W3CDTF">2009-12-03T13:08:41Z</dcterms:created>
  <dcterms:modified xsi:type="dcterms:W3CDTF">2009-12-07T17:09:07Z</dcterms:modified>
</cp:coreProperties>
</file>